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0" r:id="rId4"/>
  </p:sldMasterIdLst>
  <p:sldIdLst>
    <p:sldId id="256" r:id="rId5"/>
    <p:sldId id="257" r:id="rId6"/>
    <p:sldId id="258" r:id="rId7"/>
    <p:sldId id="260" r:id="rId8"/>
    <p:sldId id="273" r:id="rId9"/>
    <p:sldId id="274" r:id="rId10"/>
    <p:sldId id="275" r:id="rId11"/>
    <p:sldId id="276" r:id="rId12"/>
    <p:sldId id="277" r:id="rId13"/>
    <p:sldId id="278" r:id="rId14"/>
    <p:sldId id="279" r:id="rId15"/>
    <p:sldId id="280" r:id="rId16"/>
    <p:sldId id="282" r:id="rId17"/>
    <p:sldId id="283" r:id="rId18"/>
    <p:sldId id="284" r:id="rId19"/>
    <p:sldId id="27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94660" autoAdjust="0"/>
  </p:normalViewPr>
  <p:slideViewPr>
    <p:cSldViewPr>
      <p:cViewPr varScale="1">
        <p:scale>
          <a:sx n="55" d="100"/>
          <a:sy n="55" d="100"/>
        </p:scale>
        <p:origin x="140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259991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68096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9303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757906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0073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266981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504908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47334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205318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F38CA4-3CA7-4ED4-9E77-8EE9E632990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110438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F38CA4-3CA7-4ED4-9E77-8EE9E632990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868665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F38CA4-3CA7-4ED4-9E77-8EE9E6329907}" type="datetimeFigureOut">
              <a:rPr lang="en-US" smtClean="0"/>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236083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F38CA4-3CA7-4ED4-9E77-8EE9E6329907}" type="datetimeFigureOut">
              <a:rPr lang="en-US" smtClean="0"/>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10174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38CA4-3CA7-4ED4-9E77-8EE9E6329907}" type="datetimeFigureOut">
              <a:rPr lang="en-US" smtClean="0"/>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188190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BF38CA4-3CA7-4ED4-9E77-8EE9E632990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327653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F38CA4-3CA7-4ED4-9E77-8EE9E632990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A503C-369B-4B4A-87E5-56ECD8276DE0}" type="slidenum">
              <a:rPr lang="en-US" smtClean="0"/>
              <a:t>‹#›</a:t>
            </a:fld>
            <a:endParaRPr lang="en-US"/>
          </a:p>
        </p:txBody>
      </p:sp>
    </p:spTree>
    <p:extLst>
      <p:ext uri="{BB962C8B-B14F-4D97-AF65-F5344CB8AC3E}">
        <p14:creationId xmlns:p14="http://schemas.microsoft.com/office/powerpoint/2010/main" val="195781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F38CA4-3CA7-4ED4-9E77-8EE9E6329907}" type="datetimeFigureOut">
              <a:rPr lang="en-US" smtClean="0"/>
              <a:t>12/15/2017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B0A503C-369B-4B4A-87E5-56ECD8276DE0}" type="slidenum">
              <a:rPr lang="en-US" smtClean="0"/>
              <a:t>‹#›</a:t>
            </a:fld>
            <a:endParaRPr lang="en-US"/>
          </a:p>
        </p:txBody>
      </p:sp>
    </p:spTree>
    <p:extLst>
      <p:ext uri="{BB962C8B-B14F-4D97-AF65-F5344CB8AC3E}">
        <p14:creationId xmlns:p14="http://schemas.microsoft.com/office/powerpoint/2010/main" val="932811303"/>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5562600" cy="2819400"/>
          </a:xfrm>
        </p:spPr>
        <p:txBody>
          <a:bodyPr>
            <a:normAutofit fontScale="90000"/>
          </a:bodyPr>
          <a:lstStyle/>
          <a:p>
            <a:r>
              <a:rPr lang="en-US" sz="4400" dirty="0" smtClean="0"/>
              <a:t>Illinois Nurse Assistant/ Aide Competency Evaluation Exam at the </a:t>
            </a:r>
            <a:br>
              <a:rPr lang="en-US" sz="4400" dirty="0" smtClean="0"/>
            </a:br>
            <a:r>
              <a:rPr lang="en-US" sz="4400" dirty="0" smtClean="0"/>
              <a:t>Joliet Junior College </a:t>
            </a:r>
            <a:br>
              <a:rPr lang="en-US" sz="4400" dirty="0" smtClean="0"/>
            </a:br>
            <a:r>
              <a:rPr lang="en-US" sz="4400" dirty="0" smtClean="0"/>
              <a:t>Academic Skills Center</a:t>
            </a:r>
            <a:endParaRPr lang="en-US" sz="4400" dirty="0"/>
          </a:p>
        </p:txBody>
      </p:sp>
      <p:sp>
        <p:nvSpPr>
          <p:cNvPr id="4" name="TextBox 3"/>
          <p:cNvSpPr txBox="1"/>
          <p:nvPr/>
        </p:nvSpPr>
        <p:spPr>
          <a:xfrm>
            <a:off x="7620" y="6172200"/>
            <a:ext cx="6858000" cy="253916"/>
          </a:xfrm>
          <a:prstGeom prst="rect">
            <a:avLst/>
          </a:prstGeom>
          <a:noFill/>
        </p:spPr>
        <p:txBody>
          <a:bodyPr wrap="square" rtlCol="0">
            <a:spAutoFit/>
          </a:bodyPr>
          <a:lstStyle/>
          <a:p>
            <a:pPr algn="r"/>
            <a:r>
              <a:rPr lang="en-US" sz="1050" dirty="0" smtClean="0"/>
              <a:t>PowerPoint edited by AIAS Director on February 15, 2017.</a:t>
            </a:r>
            <a:endParaRPr lang="en-US" sz="1050" dirty="0"/>
          </a:p>
        </p:txBody>
      </p:sp>
    </p:spTree>
    <p:extLst>
      <p:ext uri="{BB962C8B-B14F-4D97-AF65-F5344CB8AC3E}">
        <p14:creationId xmlns:p14="http://schemas.microsoft.com/office/powerpoint/2010/main" val="3848899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2769989"/>
          </a:xfrm>
          <a:prstGeom prst="rect">
            <a:avLst/>
          </a:prstGeom>
          <a:noFill/>
        </p:spPr>
        <p:txBody>
          <a:bodyPr wrap="square" rtlCol="0">
            <a:spAutoFit/>
          </a:bodyPr>
          <a:lstStyle/>
          <a:p>
            <a:r>
              <a:rPr lang="en-US" sz="4800" b="1" dirty="0" smtClean="0">
                <a:latin typeface="+mj-lt"/>
              </a:rPr>
              <a:t>Navigation</a:t>
            </a:r>
          </a:p>
          <a:p>
            <a:endParaRPr lang="en-US" dirty="0">
              <a:latin typeface="+mj-lt"/>
            </a:endParaRPr>
          </a:p>
          <a:p>
            <a:pPr marL="742950" lvl="1" indent="-285750">
              <a:buFont typeface="Arial" panose="020B0604020202020204" pitchFamily="34" charset="0"/>
              <a:buChar char="•"/>
            </a:pPr>
            <a:r>
              <a:rPr lang="en-US" dirty="0"/>
              <a:t>Review and re-answer any question as often as needed</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Scroll down if you cannot see all four answer choices</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Click the “Next” or “Previous” buttons to navigate among the questions.</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10					</a:t>
            </a:r>
            <a:endParaRPr lang="en-US" sz="1050" dirty="0"/>
          </a:p>
        </p:txBody>
      </p:sp>
    </p:spTree>
    <p:extLst>
      <p:ext uri="{BB962C8B-B14F-4D97-AF65-F5344CB8AC3E}">
        <p14:creationId xmlns:p14="http://schemas.microsoft.com/office/powerpoint/2010/main" val="31980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5262979"/>
          </a:xfrm>
          <a:prstGeom prst="rect">
            <a:avLst/>
          </a:prstGeom>
          <a:noFill/>
        </p:spPr>
        <p:txBody>
          <a:bodyPr wrap="square" rtlCol="0">
            <a:spAutoFit/>
          </a:bodyPr>
          <a:lstStyle/>
          <a:p>
            <a:r>
              <a:rPr lang="en-US" sz="4800" b="1" dirty="0" smtClean="0">
                <a:latin typeface="+mj-lt"/>
              </a:rPr>
              <a:t>Bookmarked items</a:t>
            </a:r>
          </a:p>
          <a:p>
            <a:endParaRPr lang="en-US" dirty="0">
              <a:latin typeface="+mj-lt"/>
            </a:endParaRPr>
          </a:p>
          <a:p>
            <a:pPr marL="742950" lvl="1" indent="-285750">
              <a:buFont typeface="Arial" panose="020B0604020202020204" pitchFamily="34" charset="0"/>
              <a:buChar char="•"/>
            </a:pPr>
            <a:r>
              <a:rPr lang="en-US" dirty="0"/>
              <a:t>Click the “Bookmark Item” checkbox to identify questions for later review</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Click the “Item Review” button to find and open your bookmarked questions</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Again, </a:t>
            </a:r>
            <a:r>
              <a:rPr lang="en-US" u="sng" dirty="0"/>
              <a:t>do not</a:t>
            </a:r>
            <a:r>
              <a:rPr lang="en-US" dirty="0"/>
              <a:t> close the browser until you complete the exam</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Try to answer every question</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You may review and re-answer any question as often as you like</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Work as rapidly as you can without losing accuracy.</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11					</a:t>
            </a:r>
            <a:endParaRPr lang="en-US" sz="1050" dirty="0"/>
          </a:p>
        </p:txBody>
      </p:sp>
    </p:spTree>
    <p:extLst>
      <p:ext uri="{BB962C8B-B14F-4D97-AF65-F5344CB8AC3E}">
        <p14:creationId xmlns:p14="http://schemas.microsoft.com/office/powerpoint/2010/main" val="1215349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3600986"/>
          </a:xfrm>
          <a:prstGeom prst="rect">
            <a:avLst/>
          </a:prstGeom>
          <a:noFill/>
        </p:spPr>
        <p:txBody>
          <a:bodyPr wrap="square" rtlCol="0">
            <a:spAutoFit/>
          </a:bodyPr>
          <a:lstStyle/>
          <a:p>
            <a:r>
              <a:rPr lang="en-US" sz="4800" b="1" dirty="0" smtClean="0">
                <a:latin typeface="+mj-lt"/>
              </a:rPr>
              <a:t>Exam scoring</a:t>
            </a:r>
          </a:p>
          <a:p>
            <a:endParaRPr lang="en-US" dirty="0">
              <a:latin typeface="+mj-lt"/>
            </a:endParaRPr>
          </a:p>
          <a:p>
            <a:pPr marL="742950" lvl="1" indent="-285750">
              <a:buFont typeface="Arial" panose="020B0604020202020204" pitchFamily="34" charset="0"/>
              <a:buChar char="•"/>
            </a:pPr>
            <a:r>
              <a:rPr lang="en-US" dirty="0"/>
              <a:t>The exam score is determined by the total number of correct answers</a:t>
            </a:r>
            <a:r>
              <a:rPr lang="en-US" dirty="0" smtClean="0"/>
              <a:t>.</a:t>
            </a:r>
          </a:p>
          <a:p>
            <a:pPr lvl="1"/>
            <a:endParaRPr lang="en-US" dirty="0"/>
          </a:p>
          <a:p>
            <a:pPr marL="742950" lvl="1" indent="-285750">
              <a:buFont typeface="Arial" panose="020B0604020202020204" pitchFamily="34" charset="0"/>
              <a:buChar char="•"/>
            </a:pPr>
            <a:r>
              <a:rPr lang="en-US" dirty="0"/>
              <a:t>Unanswered questions are counted as wrong</a:t>
            </a:r>
            <a:r>
              <a:rPr lang="en-US" dirty="0" smtClean="0"/>
              <a:t>.</a:t>
            </a:r>
          </a:p>
          <a:p>
            <a:pPr lvl="1"/>
            <a:endParaRPr lang="en-US" dirty="0"/>
          </a:p>
          <a:p>
            <a:pPr marL="742950" lvl="1" indent="-285750">
              <a:buFont typeface="Arial" panose="020B0604020202020204" pitchFamily="34" charset="0"/>
              <a:buChar char="•"/>
            </a:pPr>
            <a:r>
              <a:rPr lang="en-US" dirty="0"/>
              <a:t>When you have answered all questions, click the “Score Exam” button on the lower right of the screen</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Follow the instructions to close the exam.</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12					</a:t>
            </a:r>
            <a:endParaRPr lang="en-US" sz="1050" dirty="0"/>
          </a:p>
        </p:txBody>
      </p:sp>
    </p:spTree>
    <p:extLst>
      <p:ext uri="{BB962C8B-B14F-4D97-AF65-F5344CB8AC3E}">
        <p14:creationId xmlns:p14="http://schemas.microsoft.com/office/powerpoint/2010/main" val="4150125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5539978"/>
          </a:xfrm>
          <a:prstGeom prst="rect">
            <a:avLst/>
          </a:prstGeom>
          <a:noFill/>
        </p:spPr>
        <p:txBody>
          <a:bodyPr wrap="square" rtlCol="0">
            <a:spAutoFit/>
          </a:bodyPr>
          <a:lstStyle/>
          <a:p>
            <a:r>
              <a:rPr lang="en-US" sz="4800" b="1" dirty="0" smtClean="0">
                <a:latin typeface="+mj-lt"/>
              </a:rPr>
              <a:t>Next steps</a:t>
            </a:r>
          </a:p>
          <a:p>
            <a:endParaRPr lang="en-US" dirty="0">
              <a:latin typeface="+mj-lt"/>
            </a:endParaRPr>
          </a:p>
          <a:p>
            <a:pPr marL="742950" lvl="1" indent="-285750">
              <a:buFont typeface="Arial" panose="020B0604020202020204" pitchFamily="34" charset="0"/>
              <a:buChar char="•"/>
            </a:pPr>
            <a:r>
              <a:rPr lang="en-US" dirty="0"/>
              <a:t>Please be respectful of your fellow testers.  Do not talk at any point during this directional video, testing session, or as you are returning your scratch paper and pencils to your proctor</a:t>
            </a:r>
            <a:r>
              <a:rPr lang="en-US" dirty="0" smtClean="0"/>
              <a:t>.</a:t>
            </a:r>
          </a:p>
          <a:p>
            <a:pPr lvl="1"/>
            <a:endParaRPr lang="en-US" dirty="0"/>
          </a:p>
          <a:p>
            <a:pPr marL="742950" lvl="1" indent="-285750">
              <a:buFont typeface="Arial" panose="020B0604020202020204" pitchFamily="34" charset="0"/>
              <a:buChar char="•"/>
            </a:pPr>
            <a:r>
              <a:rPr lang="en-US" dirty="0"/>
              <a:t>Anyone talking within the testing lab will be considered cheating, your exam will be locked, you will be dismissed from the testing area, and you will automatically fail the exam</a:t>
            </a:r>
            <a:r>
              <a:rPr lang="en-US" dirty="0" smtClean="0"/>
              <a:t>.</a:t>
            </a:r>
          </a:p>
          <a:p>
            <a:pPr lvl="1"/>
            <a:endParaRPr lang="en-US" dirty="0"/>
          </a:p>
          <a:p>
            <a:pPr marL="742950" lvl="1" indent="-285750">
              <a:buFont typeface="Arial" panose="020B0604020202020204" pitchFamily="34" charset="0"/>
              <a:buChar char="•"/>
            </a:pPr>
            <a:r>
              <a:rPr lang="en-US" dirty="0"/>
              <a:t>After your exam materials are checked in, you will sign out on the testing roster sheet and collect your personal belongings from your locker</a:t>
            </a:r>
            <a:r>
              <a:rPr lang="en-US" dirty="0" smtClean="0"/>
              <a:t>.</a:t>
            </a:r>
          </a:p>
          <a:p>
            <a:pPr lvl="1"/>
            <a:endParaRPr lang="en-US" dirty="0"/>
          </a:p>
          <a:p>
            <a:pPr marL="742950" lvl="1" indent="-285750">
              <a:buFont typeface="Arial" panose="020B0604020202020204" pitchFamily="34" charset="0"/>
              <a:buChar char="•"/>
            </a:pPr>
            <a:r>
              <a:rPr lang="en-US" dirty="0"/>
              <a:t>If you have any questions or problems during the exam, please see your proctor for assistance.</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13					</a:t>
            </a:r>
            <a:endParaRPr lang="en-US" sz="1050" dirty="0"/>
          </a:p>
        </p:txBody>
      </p:sp>
    </p:spTree>
    <p:extLst>
      <p:ext uri="{BB962C8B-B14F-4D97-AF65-F5344CB8AC3E}">
        <p14:creationId xmlns:p14="http://schemas.microsoft.com/office/powerpoint/2010/main" val="2546814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4154984"/>
          </a:xfrm>
          <a:prstGeom prst="rect">
            <a:avLst/>
          </a:prstGeom>
          <a:noFill/>
        </p:spPr>
        <p:txBody>
          <a:bodyPr wrap="square" rtlCol="0">
            <a:spAutoFit/>
          </a:bodyPr>
          <a:lstStyle/>
          <a:p>
            <a:r>
              <a:rPr lang="en-US" sz="4800" b="1" dirty="0" smtClean="0">
                <a:latin typeface="+mj-lt"/>
              </a:rPr>
              <a:t>Test results</a:t>
            </a:r>
          </a:p>
          <a:p>
            <a:endParaRPr lang="en-US" dirty="0">
              <a:latin typeface="+mj-lt"/>
            </a:endParaRPr>
          </a:p>
          <a:p>
            <a:pPr marL="742950" lvl="1" indent="-285750">
              <a:buFont typeface="Arial" panose="020B0604020202020204" pitchFamily="34" charset="0"/>
              <a:buChar char="•"/>
            </a:pPr>
            <a:r>
              <a:rPr lang="en-US" dirty="0"/>
              <a:t>Exam results will be processed and verified</a:t>
            </a:r>
            <a:r>
              <a:rPr lang="en-US" dirty="0" smtClean="0"/>
              <a:t>.</a:t>
            </a:r>
          </a:p>
          <a:p>
            <a:pPr lvl="1"/>
            <a:endParaRPr lang="en-US" dirty="0"/>
          </a:p>
          <a:p>
            <a:pPr marL="742950" lvl="1" indent="-285750">
              <a:buFont typeface="Arial" panose="020B0604020202020204" pitchFamily="34" charset="0"/>
              <a:buChar char="•"/>
            </a:pPr>
            <a:r>
              <a:rPr lang="en-US" dirty="0"/>
              <a:t>Allow at least 48 hours for the processing</a:t>
            </a:r>
            <a:r>
              <a:rPr lang="en-US" dirty="0" smtClean="0"/>
              <a:t>.</a:t>
            </a:r>
          </a:p>
          <a:p>
            <a:pPr lvl="1"/>
            <a:endParaRPr lang="en-US" dirty="0"/>
          </a:p>
          <a:p>
            <a:pPr marL="742950" lvl="1" indent="-285750">
              <a:buFont typeface="Arial" panose="020B0604020202020204" pitchFamily="34" charset="0"/>
              <a:buChar char="•"/>
            </a:pPr>
            <a:r>
              <a:rPr lang="en-US" dirty="0"/>
              <a:t>An email will be sent to you saying if you passed or failed</a:t>
            </a:r>
            <a:r>
              <a:rPr lang="en-US" dirty="0" smtClean="0"/>
              <a:t>.</a:t>
            </a:r>
          </a:p>
          <a:p>
            <a:pPr lvl="1"/>
            <a:endParaRPr lang="en-US" dirty="0"/>
          </a:p>
          <a:p>
            <a:pPr marL="742950" lvl="1" indent="-285750">
              <a:buFont typeface="Arial" panose="020B0604020202020204" pitchFamily="34" charset="0"/>
              <a:buChar char="•"/>
            </a:pPr>
            <a:r>
              <a:rPr lang="en-US" dirty="0"/>
              <a:t>If you pass, a certificate of completion will be available</a:t>
            </a:r>
            <a:r>
              <a:rPr lang="en-US" dirty="0" smtClean="0"/>
              <a:t>.</a:t>
            </a:r>
          </a:p>
          <a:p>
            <a:pPr lvl="1"/>
            <a:endParaRPr lang="en-US" dirty="0"/>
          </a:p>
          <a:p>
            <a:pPr marL="742950" lvl="1" indent="-285750">
              <a:buFont typeface="Arial" panose="020B0604020202020204" pitchFamily="34" charset="0"/>
              <a:buChar char="•"/>
            </a:pPr>
            <a:r>
              <a:rPr lang="en-US" dirty="0"/>
              <a:t>You will log back in and click the “Certificate” link in your exam box</a:t>
            </a:r>
            <a:r>
              <a:rPr lang="en-US" dirty="0" smtClean="0"/>
              <a:t>.</a:t>
            </a:r>
          </a:p>
          <a:p>
            <a:pPr lvl="1"/>
            <a:endParaRPr lang="en-US" dirty="0"/>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14					</a:t>
            </a:r>
            <a:endParaRPr lang="en-US" sz="1050" dirty="0"/>
          </a:p>
        </p:txBody>
      </p:sp>
    </p:spTree>
    <p:extLst>
      <p:ext uri="{BB962C8B-B14F-4D97-AF65-F5344CB8AC3E}">
        <p14:creationId xmlns:p14="http://schemas.microsoft.com/office/powerpoint/2010/main" val="436617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4154984"/>
          </a:xfrm>
          <a:prstGeom prst="rect">
            <a:avLst/>
          </a:prstGeom>
          <a:noFill/>
        </p:spPr>
        <p:txBody>
          <a:bodyPr wrap="square" rtlCol="0">
            <a:spAutoFit/>
          </a:bodyPr>
          <a:lstStyle/>
          <a:p>
            <a:r>
              <a:rPr lang="en-US" sz="4800" b="1" dirty="0" smtClean="0">
                <a:latin typeface="+mj-lt"/>
              </a:rPr>
              <a:t>Test results</a:t>
            </a:r>
          </a:p>
          <a:p>
            <a:endParaRPr lang="en-US" dirty="0">
              <a:latin typeface="+mj-lt"/>
            </a:endParaRPr>
          </a:p>
          <a:p>
            <a:pPr marL="742950" lvl="1" indent="-285750">
              <a:buFont typeface="Arial" panose="020B0604020202020204" pitchFamily="34" charset="0"/>
              <a:buChar char="•"/>
            </a:pPr>
            <a:r>
              <a:rPr lang="en-US" dirty="0"/>
              <a:t>Individual exam results cannot be given over the phone or by fax due to the privacy act</a:t>
            </a:r>
            <a:r>
              <a:rPr lang="en-US" dirty="0" smtClean="0"/>
              <a:t>.</a:t>
            </a:r>
          </a:p>
          <a:p>
            <a:pPr lvl="1"/>
            <a:endParaRPr lang="en-US" dirty="0"/>
          </a:p>
          <a:p>
            <a:pPr marL="742950" lvl="1" indent="-285750">
              <a:buFont typeface="Arial" panose="020B0604020202020204" pitchFamily="34" charset="0"/>
              <a:buChar char="•"/>
            </a:pPr>
            <a:r>
              <a:rPr lang="en-US" dirty="0"/>
              <a:t>Your exam results will be posted on the Illinois Department of Public Health’s Nurse Aide Registry approximately two weeks after the exam</a:t>
            </a:r>
            <a:r>
              <a:rPr lang="en-US" dirty="0" smtClean="0"/>
              <a:t>.</a:t>
            </a:r>
          </a:p>
          <a:p>
            <a:pPr lvl="1"/>
            <a:endParaRPr lang="en-US" dirty="0"/>
          </a:p>
          <a:p>
            <a:pPr marL="742950" lvl="1" indent="-285750">
              <a:buFont typeface="Arial" panose="020B0604020202020204" pitchFamily="34" charset="0"/>
              <a:buChar char="•"/>
            </a:pPr>
            <a:r>
              <a:rPr lang="en-US" dirty="0"/>
              <a:t>Your exam results will be provided to the Illinois Department of Public Health Registry regardless of your ability to complete the exam.</a:t>
            </a:r>
          </a:p>
          <a:p>
            <a:pPr lvl="1"/>
            <a:endParaRPr lang="en-US" dirty="0"/>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15					</a:t>
            </a:r>
            <a:endParaRPr lang="en-US" sz="1050" dirty="0"/>
          </a:p>
        </p:txBody>
      </p:sp>
    </p:spTree>
    <p:extLst>
      <p:ext uri="{BB962C8B-B14F-4D97-AF65-F5344CB8AC3E}">
        <p14:creationId xmlns:p14="http://schemas.microsoft.com/office/powerpoint/2010/main" val="3026178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6781800" cy="5262979"/>
          </a:xfrm>
          <a:prstGeom prst="rect">
            <a:avLst/>
          </a:prstGeom>
          <a:noFill/>
        </p:spPr>
        <p:txBody>
          <a:bodyPr wrap="square" rtlCol="0">
            <a:spAutoFit/>
          </a:bodyPr>
          <a:lstStyle/>
          <a:p>
            <a:r>
              <a:rPr lang="en-US" sz="4800" b="1" dirty="0" smtClean="0">
                <a:latin typeface="+mj-lt"/>
              </a:rPr>
              <a:t>Good luck!</a:t>
            </a:r>
          </a:p>
          <a:p>
            <a:endParaRPr lang="en-US" dirty="0">
              <a:latin typeface="+mj-lt"/>
            </a:endParaRPr>
          </a:p>
          <a:p>
            <a:pPr marL="742950" lvl="1" indent="-285750">
              <a:buFont typeface="Arial" pitchFamily="34" charset="0"/>
              <a:buChar char="•"/>
            </a:pPr>
            <a:r>
              <a:rPr lang="en-US" dirty="0"/>
              <a:t>At the conclusion of this video, you will sign into </a:t>
            </a:r>
            <a:r>
              <a:rPr lang="en-US" u="sng" dirty="0"/>
              <a:t>www.nurseaidetesting.com</a:t>
            </a:r>
            <a:r>
              <a:rPr lang="en-US" dirty="0"/>
              <a:t> with your user name and password.</a:t>
            </a:r>
          </a:p>
          <a:p>
            <a:pPr marL="742950" lvl="1" indent="-285750">
              <a:buFont typeface="Arial" pitchFamily="34" charset="0"/>
              <a:buChar char="•"/>
            </a:pPr>
            <a:endParaRPr lang="en-US" dirty="0"/>
          </a:p>
          <a:p>
            <a:pPr marL="742950" lvl="1" indent="-285750">
              <a:buFont typeface="Arial" pitchFamily="34" charset="0"/>
              <a:buChar char="•"/>
            </a:pPr>
            <a:r>
              <a:rPr lang="en-US" dirty="0"/>
              <a:t>Remember to refer to the “Sign-in process” section of your directional sheet if you are having problems with your Login ID and password.</a:t>
            </a:r>
          </a:p>
          <a:p>
            <a:pPr marL="742950" lvl="1" indent="-285750">
              <a:buFont typeface="Arial" pitchFamily="34" charset="0"/>
              <a:buChar char="•"/>
            </a:pPr>
            <a:endParaRPr lang="en-US" dirty="0"/>
          </a:p>
          <a:p>
            <a:pPr marL="742950" lvl="1" indent="-285750">
              <a:buFont typeface="Arial" pitchFamily="34" charset="0"/>
              <a:buChar char="•"/>
            </a:pPr>
            <a:r>
              <a:rPr lang="en-US" dirty="0"/>
              <a:t>Follow the steps outlined on your directional sheet.</a:t>
            </a:r>
          </a:p>
          <a:p>
            <a:pPr marL="742950" lvl="1" indent="-285750">
              <a:buFont typeface="Arial" pitchFamily="34" charset="0"/>
              <a:buChar char="•"/>
            </a:pPr>
            <a:endParaRPr lang="en-US" dirty="0"/>
          </a:p>
          <a:p>
            <a:pPr marL="742950" lvl="1" indent="-285750">
              <a:buFont typeface="Arial" pitchFamily="34" charset="0"/>
              <a:buChar char="•"/>
            </a:pPr>
            <a:r>
              <a:rPr lang="en-US" dirty="0"/>
              <a:t>Once you have closed your exam, collect your scratch paper and pencils and return to your proctor</a:t>
            </a:r>
            <a:r>
              <a:rPr lang="en-US" dirty="0" smtClean="0"/>
              <a:t>.</a:t>
            </a:r>
          </a:p>
          <a:p>
            <a:pPr marL="742950" lvl="1" indent="-285750">
              <a:buFont typeface="Arial" pitchFamily="34" charset="0"/>
              <a:buChar char="•"/>
            </a:pPr>
            <a:endParaRPr lang="en-US" dirty="0"/>
          </a:p>
          <a:p>
            <a:pPr marL="742950" lvl="1" indent="-285750">
              <a:buFont typeface="Arial" pitchFamily="34" charset="0"/>
              <a:buChar char="•"/>
            </a:pPr>
            <a:r>
              <a:rPr lang="en-US" dirty="0" smtClean="0">
                <a:latin typeface="+mj-lt"/>
              </a:rPr>
              <a:t>If at any time you have questions, please raise your hand and your proctor will assist you.</a:t>
            </a:r>
          </a:p>
        </p:txBody>
      </p:sp>
      <p:sp>
        <p:nvSpPr>
          <p:cNvPr id="6" name="TextBox 5"/>
          <p:cNvSpPr txBox="1"/>
          <p:nvPr/>
        </p:nvSpPr>
        <p:spPr>
          <a:xfrm>
            <a:off x="457200" y="6604084"/>
            <a:ext cx="7772400" cy="253916"/>
          </a:xfrm>
          <a:prstGeom prst="rect">
            <a:avLst/>
          </a:prstGeom>
          <a:noFill/>
        </p:spPr>
        <p:txBody>
          <a:bodyPr wrap="square" rtlCol="0">
            <a:spAutoFit/>
          </a:bodyPr>
          <a:lstStyle/>
          <a:p>
            <a:r>
              <a:rPr lang="en-US" sz="1050" dirty="0" smtClean="0"/>
              <a:t>Slide 16</a:t>
            </a:r>
            <a:endParaRPr lang="en-US" sz="1050" dirty="0"/>
          </a:p>
        </p:txBody>
      </p:sp>
    </p:spTree>
    <p:extLst>
      <p:ext uri="{BB962C8B-B14F-4D97-AF65-F5344CB8AC3E}">
        <p14:creationId xmlns:p14="http://schemas.microsoft.com/office/powerpoint/2010/main" val="2635985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772400" cy="5539978"/>
          </a:xfrm>
          <a:prstGeom prst="rect">
            <a:avLst/>
          </a:prstGeom>
          <a:noFill/>
        </p:spPr>
        <p:txBody>
          <a:bodyPr wrap="square" rtlCol="0">
            <a:spAutoFit/>
          </a:bodyPr>
          <a:lstStyle/>
          <a:p>
            <a:r>
              <a:rPr lang="en-US" sz="4800" b="1" dirty="0" smtClean="0">
                <a:latin typeface="+mj-lt"/>
              </a:rPr>
              <a:t>Directional video </a:t>
            </a:r>
            <a:r>
              <a:rPr lang="en-US" sz="4800" b="1" dirty="0">
                <a:latin typeface="+mj-lt"/>
              </a:rPr>
              <a:t>c</a:t>
            </a:r>
            <a:r>
              <a:rPr lang="en-US" sz="4800" b="1" dirty="0" smtClean="0">
                <a:latin typeface="+mj-lt"/>
              </a:rPr>
              <a:t>ontents</a:t>
            </a:r>
          </a:p>
          <a:p>
            <a:endParaRPr lang="en-US" dirty="0">
              <a:latin typeface="+mj-lt"/>
            </a:endParaRPr>
          </a:p>
          <a:p>
            <a:pPr marL="742950" lvl="1" indent="-285750">
              <a:buFont typeface="Arial" pitchFamily="34" charset="0"/>
              <a:buChar char="•"/>
            </a:pPr>
            <a:r>
              <a:rPr lang="en-US" dirty="0" smtClean="0">
                <a:latin typeface="+mj-lt"/>
              </a:rPr>
              <a:t>Allowable materials</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Time limit</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Secure browser</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Format</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Navigation </a:t>
            </a:r>
          </a:p>
          <a:p>
            <a:pPr marL="742950" lvl="1" indent="-285750">
              <a:buFont typeface="Arial" pitchFamily="34" charset="0"/>
              <a:buChar char="•"/>
            </a:pPr>
            <a:endParaRPr lang="en-US" dirty="0">
              <a:latin typeface="+mj-lt"/>
            </a:endParaRPr>
          </a:p>
          <a:p>
            <a:pPr marL="742950" lvl="1" indent="-285750">
              <a:buFont typeface="Arial" pitchFamily="34" charset="0"/>
              <a:buChar char="•"/>
            </a:pPr>
            <a:r>
              <a:rPr lang="en-US" dirty="0" smtClean="0">
                <a:latin typeface="+mj-lt"/>
              </a:rPr>
              <a:t>Bookmarked items</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Exam scoring </a:t>
            </a:r>
          </a:p>
          <a:p>
            <a:pPr marL="742950" lvl="1" indent="-285750">
              <a:buFont typeface="Arial" pitchFamily="34" charset="0"/>
              <a:buChar char="•"/>
            </a:pPr>
            <a:endParaRPr lang="en-US" dirty="0">
              <a:latin typeface="+mj-lt"/>
            </a:endParaRPr>
          </a:p>
          <a:p>
            <a:pPr marL="742950" lvl="1" indent="-285750">
              <a:buFont typeface="Arial" pitchFamily="34" charset="0"/>
              <a:buChar char="•"/>
            </a:pPr>
            <a:r>
              <a:rPr lang="en-US" dirty="0" smtClean="0">
                <a:latin typeface="+mj-lt"/>
              </a:rPr>
              <a:t>Next </a:t>
            </a:r>
            <a:r>
              <a:rPr lang="en-US" dirty="0">
                <a:latin typeface="+mj-lt"/>
              </a:rPr>
              <a:t>s</a:t>
            </a:r>
            <a:r>
              <a:rPr lang="en-US" dirty="0" smtClean="0">
                <a:latin typeface="+mj-lt"/>
              </a:rPr>
              <a:t>teps</a:t>
            </a:r>
          </a:p>
          <a:p>
            <a:pPr marL="285750" indent="-285750">
              <a:buFont typeface="Arial" pitchFamily="34" charset="0"/>
              <a:buChar char="•"/>
            </a:pPr>
            <a:endParaRPr lang="en-US" dirty="0">
              <a:latin typeface="+mj-lt"/>
            </a:endParaRPr>
          </a:p>
        </p:txBody>
      </p:sp>
      <p:sp>
        <p:nvSpPr>
          <p:cNvPr id="3" name="TextBox 2"/>
          <p:cNvSpPr txBox="1"/>
          <p:nvPr/>
        </p:nvSpPr>
        <p:spPr>
          <a:xfrm>
            <a:off x="457200" y="6604084"/>
            <a:ext cx="7772400" cy="253916"/>
          </a:xfrm>
          <a:prstGeom prst="rect">
            <a:avLst/>
          </a:prstGeom>
          <a:noFill/>
        </p:spPr>
        <p:txBody>
          <a:bodyPr wrap="square" rtlCol="0">
            <a:spAutoFit/>
          </a:bodyPr>
          <a:lstStyle/>
          <a:p>
            <a:r>
              <a:rPr lang="en-US" sz="1050" dirty="0" smtClean="0"/>
              <a:t>Slide </a:t>
            </a:r>
            <a:fld id="{A5E07DD1-89C9-4012-ADD1-57F9EEBDEA43}" type="slidenum">
              <a:rPr lang="en-US" sz="1050"/>
              <a:t>2</a:t>
            </a:fld>
            <a:r>
              <a:rPr lang="en-US" sz="1050" dirty="0" smtClean="0"/>
              <a:t> 					</a:t>
            </a:r>
            <a:endParaRPr lang="en-US" sz="1050" dirty="0"/>
          </a:p>
        </p:txBody>
      </p:sp>
    </p:spTree>
    <p:extLst>
      <p:ext uri="{BB962C8B-B14F-4D97-AF65-F5344CB8AC3E}">
        <p14:creationId xmlns:p14="http://schemas.microsoft.com/office/powerpoint/2010/main" val="1963055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772400" cy="3600986"/>
          </a:xfrm>
          <a:prstGeom prst="rect">
            <a:avLst/>
          </a:prstGeom>
          <a:noFill/>
        </p:spPr>
        <p:txBody>
          <a:bodyPr wrap="square" rtlCol="0">
            <a:spAutoFit/>
          </a:bodyPr>
          <a:lstStyle/>
          <a:p>
            <a:r>
              <a:rPr lang="en-US" sz="4800" b="1" dirty="0" smtClean="0">
                <a:latin typeface="+mj-lt"/>
              </a:rPr>
              <a:t>Directional sheet</a:t>
            </a:r>
          </a:p>
          <a:p>
            <a:endParaRPr lang="en-US" dirty="0">
              <a:latin typeface="+mj-lt"/>
            </a:endParaRPr>
          </a:p>
          <a:p>
            <a:pPr marL="742950" lvl="1" indent="-285750">
              <a:buFont typeface="Arial" pitchFamily="34" charset="0"/>
              <a:buChar char="•"/>
            </a:pPr>
            <a:r>
              <a:rPr lang="en-US" dirty="0" smtClean="0">
                <a:latin typeface="+mj-lt"/>
              </a:rPr>
              <a:t>Your proctor has provided you with a directional sheet.</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This document outlines the main points of this video so you may reference them as needed throughout your testing session.</a:t>
            </a:r>
            <a:br>
              <a:rPr lang="en-US" dirty="0" smtClean="0">
                <a:latin typeface="+mj-lt"/>
              </a:rPr>
            </a:br>
            <a:endParaRPr lang="en-US" dirty="0" smtClean="0">
              <a:latin typeface="+mj-lt"/>
            </a:endParaRPr>
          </a:p>
          <a:p>
            <a:pPr marL="742950" lvl="1" indent="-285750">
              <a:buFont typeface="Arial" pitchFamily="34" charset="0"/>
              <a:buChar char="•"/>
            </a:pPr>
            <a:r>
              <a:rPr lang="en-US" dirty="0" smtClean="0">
                <a:latin typeface="+mj-lt"/>
              </a:rPr>
              <a:t>Please do not write or mark on this sheet.  </a:t>
            </a:r>
            <a:br>
              <a:rPr lang="en-US" dirty="0" smtClean="0">
                <a:latin typeface="+mj-lt"/>
              </a:rPr>
            </a:br>
            <a:endParaRPr lang="en-US" dirty="0">
              <a:latin typeface="+mj-lt"/>
            </a:endParaRPr>
          </a:p>
          <a:p>
            <a:pPr marL="742950" lvl="1" indent="-285750">
              <a:buFont typeface="Arial" pitchFamily="34" charset="0"/>
              <a:buChar char="•"/>
            </a:pPr>
            <a:r>
              <a:rPr lang="en-US" dirty="0" smtClean="0">
                <a:latin typeface="+mj-lt"/>
              </a:rPr>
              <a:t>It must be returned to your proctor at the end </a:t>
            </a:r>
            <a:br>
              <a:rPr lang="en-US" dirty="0" smtClean="0">
                <a:latin typeface="+mj-lt"/>
              </a:rPr>
            </a:br>
            <a:r>
              <a:rPr lang="en-US" dirty="0" smtClean="0">
                <a:latin typeface="+mj-lt"/>
              </a:rPr>
              <a:t>of your testing session.</a:t>
            </a:r>
          </a:p>
        </p:txBody>
      </p:sp>
      <p:sp>
        <p:nvSpPr>
          <p:cNvPr id="7" name="TextBox 6"/>
          <p:cNvSpPr txBox="1"/>
          <p:nvPr/>
        </p:nvSpPr>
        <p:spPr>
          <a:xfrm>
            <a:off x="457200" y="6604084"/>
            <a:ext cx="7772400" cy="253916"/>
          </a:xfrm>
          <a:prstGeom prst="rect">
            <a:avLst/>
          </a:prstGeom>
          <a:noFill/>
        </p:spPr>
        <p:txBody>
          <a:bodyPr wrap="square" rtlCol="0">
            <a:spAutoFit/>
          </a:bodyPr>
          <a:lstStyle/>
          <a:p>
            <a:r>
              <a:rPr lang="en-US" sz="1050" dirty="0" smtClean="0"/>
              <a:t>Slide 3 					</a:t>
            </a:r>
            <a:endParaRPr lang="en-US" sz="1050" dirty="0"/>
          </a:p>
        </p:txBody>
      </p:sp>
    </p:spTree>
    <p:extLst>
      <p:ext uri="{BB962C8B-B14F-4D97-AF65-F5344CB8AC3E}">
        <p14:creationId xmlns:p14="http://schemas.microsoft.com/office/powerpoint/2010/main" val="3070185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4985980"/>
          </a:xfrm>
          <a:prstGeom prst="rect">
            <a:avLst/>
          </a:prstGeom>
          <a:noFill/>
        </p:spPr>
        <p:txBody>
          <a:bodyPr wrap="square" rtlCol="0">
            <a:spAutoFit/>
          </a:bodyPr>
          <a:lstStyle/>
          <a:p>
            <a:r>
              <a:rPr lang="en-US" sz="4800" b="1" dirty="0" smtClean="0">
                <a:latin typeface="+mj-lt"/>
              </a:rPr>
              <a:t>Allowable materials</a:t>
            </a:r>
          </a:p>
          <a:p>
            <a:endParaRPr lang="en-US" dirty="0">
              <a:latin typeface="+mj-lt"/>
            </a:endParaRPr>
          </a:p>
          <a:p>
            <a:pPr marL="742950" lvl="1" indent="-285750">
              <a:buFont typeface="Arial" panose="020B0604020202020204" pitchFamily="34" charset="0"/>
              <a:buChar char="•"/>
            </a:pPr>
            <a:r>
              <a:rPr lang="en-US" dirty="0"/>
              <a:t>This is the Illinois Nurse Assistant/ Aide Competency Evaluation Exam.  </a:t>
            </a:r>
            <a:endParaRPr lang="en-US" dirty="0" smtClean="0"/>
          </a:p>
          <a:p>
            <a:pPr lvl="1"/>
            <a:endParaRPr lang="en-US" dirty="0"/>
          </a:p>
          <a:p>
            <a:pPr marL="742950" lvl="1" indent="-285750">
              <a:buFont typeface="Arial" panose="020B0604020202020204" pitchFamily="34" charset="0"/>
              <a:buChar char="•"/>
            </a:pPr>
            <a:r>
              <a:rPr lang="en-US" dirty="0"/>
              <a:t>You must have only scratch paper and your pencils on the desk during the test.  </a:t>
            </a:r>
            <a:endParaRPr lang="en-US" dirty="0" smtClean="0"/>
          </a:p>
          <a:p>
            <a:pPr lvl="1"/>
            <a:endParaRPr lang="en-US" dirty="0"/>
          </a:p>
          <a:p>
            <a:pPr marL="742950" lvl="1" indent="-285750">
              <a:buFont typeface="Arial" panose="020B0604020202020204" pitchFamily="34" charset="0"/>
              <a:buChar char="•"/>
            </a:pPr>
            <a:r>
              <a:rPr lang="en-US" dirty="0"/>
              <a:t>Print your name in the area marked at the top of the scratch paper.  </a:t>
            </a:r>
            <a:endParaRPr lang="en-US" dirty="0" smtClean="0"/>
          </a:p>
          <a:p>
            <a:pPr lvl="1"/>
            <a:endParaRPr lang="en-US" dirty="0"/>
          </a:p>
          <a:p>
            <a:pPr marL="742950" lvl="1" indent="-285750">
              <a:buFont typeface="Arial" panose="020B0604020202020204" pitchFamily="34" charset="0"/>
              <a:buChar char="•"/>
            </a:pPr>
            <a:r>
              <a:rPr lang="en-US" dirty="0"/>
              <a:t>You must perform any calculations or make any notations on this scratch paper only.  </a:t>
            </a:r>
            <a:endParaRPr lang="en-US" dirty="0" smtClean="0"/>
          </a:p>
          <a:p>
            <a:pPr lvl="1"/>
            <a:endParaRPr lang="en-US" dirty="0"/>
          </a:p>
          <a:p>
            <a:pPr lvl="1"/>
            <a:r>
              <a:rPr lang="en-US" dirty="0" smtClean="0">
                <a:latin typeface="+mj-lt"/>
              </a:rPr>
              <a:t/>
            </a:r>
            <a:br>
              <a:rPr lang="en-US" dirty="0" smtClean="0">
                <a:latin typeface="+mj-lt"/>
              </a:rPr>
            </a:br>
            <a:endParaRPr lang="en-US" dirty="0" smtClean="0">
              <a:latin typeface="+mj-lt"/>
            </a:endParaRP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4					</a:t>
            </a:r>
            <a:endParaRPr lang="en-US" sz="1050" dirty="0"/>
          </a:p>
        </p:txBody>
      </p:sp>
    </p:spTree>
    <p:extLst>
      <p:ext uri="{BB962C8B-B14F-4D97-AF65-F5344CB8AC3E}">
        <p14:creationId xmlns:p14="http://schemas.microsoft.com/office/powerpoint/2010/main" val="944826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2769989"/>
          </a:xfrm>
          <a:prstGeom prst="rect">
            <a:avLst/>
          </a:prstGeom>
          <a:noFill/>
        </p:spPr>
        <p:txBody>
          <a:bodyPr wrap="square" rtlCol="0">
            <a:spAutoFit/>
          </a:bodyPr>
          <a:lstStyle/>
          <a:p>
            <a:r>
              <a:rPr lang="en-US" sz="4800" b="1" dirty="0" smtClean="0">
                <a:latin typeface="+mj-lt"/>
              </a:rPr>
              <a:t>Allowable materials</a:t>
            </a:r>
          </a:p>
          <a:p>
            <a:endParaRPr lang="en-US" dirty="0">
              <a:latin typeface="+mj-lt"/>
            </a:endParaRPr>
          </a:p>
          <a:p>
            <a:pPr marL="742950" lvl="1" indent="-285750">
              <a:buFont typeface="Arial" panose="020B0604020202020204" pitchFamily="34" charset="0"/>
              <a:buChar char="•"/>
            </a:pPr>
            <a:r>
              <a:rPr lang="en-US" dirty="0" smtClean="0"/>
              <a:t>Scratch </a:t>
            </a:r>
            <a:r>
              <a:rPr lang="en-US" dirty="0"/>
              <a:t>paper will be turned in after the exam. </a:t>
            </a:r>
            <a:endParaRPr lang="en-US" dirty="0" smtClean="0"/>
          </a:p>
          <a:p>
            <a:pPr lvl="1"/>
            <a:r>
              <a:rPr lang="en-US" dirty="0" smtClean="0"/>
              <a:t> </a:t>
            </a:r>
            <a:endParaRPr lang="en-US" dirty="0"/>
          </a:p>
          <a:p>
            <a:pPr marL="742950" lvl="1" indent="-285750">
              <a:buFont typeface="Arial" panose="020B0604020202020204" pitchFamily="34" charset="0"/>
              <a:buChar char="•"/>
            </a:pPr>
            <a:r>
              <a:rPr lang="en-US" dirty="0"/>
              <a:t>Scratch paper will be accurately signed with your full name</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Please take a moment to </a:t>
            </a:r>
            <a:r>
              <a:rPr lang="en-US" dirty="0" smtClean="0"/>
              <a:t>print </a:t>
            </a:r>
            <a:r>
              <a:rPr lang="en-US" dirty="0"/>
              <a:t>and sign your full name at the top of each sheet of scratch paper. </a:t>
            </a:r>
            <a:endParaRPr lang="en-US" dirty="0" smtClean="0">
              <a:latin typeface="+mj-lt"/>
            </a:endParaRP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5					</a:t>
            </a:r>
            <a:endParaRPr lang="en-US" sz="1050" dirty="0"/>
          </a:p>
        </p:txBody>
      </p:sp>
    </p:spTree>
    <p:extLst>
      <p:ext uri="{BB962C8B-B14F-4D97-AF65-F5344CB8AC3E}">
        <p14:creationId xmlns:p14="http://schemas.microsoft.com/office/powerpoint/2010/main" val="178150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5262979"/>
          </a:xfrm>
          <a:prstGeom prst="rect">
            <a:avLst/>
          </a:prstGeom>
          <a:noFill/>
        </p:spPr>
        <p:txBody>
          <a:bodyPr wrap="square" rtlCol="0">
            <a:spAutoFit/>
          </a:bodyPr>
          <a:lstStyle/>
          <a:p>
            <a:r>
              <a:rPr lang="en-US" sz="4800" b="1" dirty="0" smtClean="0">
                <a:latin typeface="+mj-lt"/>
              </a:rPr>
              <a:t>Allowable materials</a:t>
            </a:r>
          </a:p>
          <a:p>
            <a:endParaRPr lang="en-US" dirty="0">
              <a:latin typeface="+mj-lt"/>
            </a:endParaRPr>
          </a:p>
          <a:p>
            <a:pPr marL="742950" lvl="1" indent="-285750">
              <a:buFont typeface="Arial" panose="020B0604020202020204" pitchFamily="34" charset="0"/>
              <a:buChar char="•"/>
            </a:pPr>
            <a:r>
              <a:rPr lang="en-US" dirty="0"/>
              <a:t>If you have a cell phone or any other wireless communication device, it must be placed into a testing locker with all other personal items including but not limited to purses and coats.  </a:t>
            </a:r>
            <a:endParaRPr lang="en-US" dirty="0" smtClean="0"/>
          </a:p>
          <a:p>
            <a:pPr lvl="1"/>
            <a:endParaRPr lang="en-US" dirty="0"/>
          </a:p>
          <a:p>
            <a:pPr marL="742950" lvl="1" indent="-285750">
              <a:buFont typeface="Arial" panose="020B0604020202020204" pitchFamily="34" charset="0"/>
              <a:buChar char="•"/>
            </a:pPr>
            <a:r>
              <a:rPr lang="en-US" dirty="0"/>
              <a:t>The devices must be set so they do not ring, vibrate, or otherwise disrupt the testing office</a:t>
            </a:r>
            <a:r>
              <a:rPr lang="en-US" dirty="0" smtClean="0"/>
              <a:t>.</a:t>
            </a:r>
          </a:p>
          <a:p>
            <a:pPr lvl="1"/>
            <a:endParaRPr lang="en-US" dirty="0"/>
          </a:p>
          <a:p>
            <a:pPr marL="742950" lvl="1" indent="-285750">
              <a:buFont typeface="Arial" panose="020B0604020202020204" pitchFamily="34" charset="0"/>
              <a:buChar char="•"/>
            </a:pPr>
            <a:r>
              <a:rPr lang="en-US" dirty="0"/>
              <a:t>Any use of any personal electronic device for any purpose during the examination will result in your examination becoming void with a failed </a:t>
            </a:r>
            <a:r>
              <a:rPr lang="en-US" dirty="0" smtClean="0"/>
              <a:t>result.</a:t>
            </a:r>
          </a:p>
          <a:p>
            <a:pPr lvl="1"/>
            <a:endParaRPr lang="en-US" dirty="0" smtClean="0"/>
          </a:p>
          <a:p>
            <a:pPr marL="742950" lvl="1" indent="-285750">
              <a:buFont typeface="Arial" panose="020B0604020202020204" pitchFamily="34" charset="0"/>
              <a:buChar char="•"/>
            </a:pPr>
            <a:r>
              <a:rPr lang="en-US" dirty="0" smtClean="0"/>
              <a:t>If </a:t>
            </a:r>
            <a:r>
              <a:rPr lang="en-US" dirty="0"/>
              <a:t>you have any personal items in the testing room, please pause this directional video and bring these items to your proctor.</a:t>
            </a:r>
            <a:endParaRPr lang="en-US" dirty="0" smtClean="0">
              <a:latin typeface="+mj-lt"/>
            </a:endParaRP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6					</a:t>
            </a:r>
            <a:endParaRPr lang="en-US" sz="1050" dirty="0"/>
          </a:p>
        </p:txBody>
      </p:sp>
    </p:spTree>
    <p:extLst>
      <p:ext uri="{BB962C8B-B14F-4D97-AF65-F5344CB8AC3E}">
        <p14:creationId xmlns:p14="http://schemas.microsoft.com/office/powerpoint/2010/main" val="2443085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4985980"/>
          </a:xfrm>
          <a:prstGeom prst="rect">
            <a:avLst/>
          </a:prstGeom>
          <a:noFill/>
        </p:spPr>
        <p:txBody>
          <a:bodyPr wrap="square" rtlCol="0">
            <a:spAutoFit/>
          </a:bodyPr>
          <a:lstStyle/>
          <a:p>
            <a:r>
              <a:rPr lang="en-US" sz="4800" b="1" dirty="0" smtClean="0">
                <a:latin typeface="+mj-lt"/>
              </a:rPr>
              <a:t>Time limit</a:t>
            </a:r>
          </a:p>
          <a:p>
            <a:endParaRPr lang="en-US" dirty="0">
              <a:latin typeface="+mj-lt"/>
            </a:endParaRPr>
          </a:p>
          <a:p>
            <a:pPr marL="742950" lvl="1" indent="-285750">
              <a:buFont typeface="Arial" panose="020B0604020202020204" pitchFamily="34" charset="0"/>
              <a:buChar char="•"/>
            </a:pPr>
            <a:r>
              <a:rPr lang="en-US" dirty="0"/>
              <a:t>During this exam, you must follow these directions exactly as read</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You will have 90 minutes to complete this examination</a:t>
            </a:r>
            <a:r>
              <a:rPr lang="en-US" dirty="0" smtClean="0"/>
              <a:t>.</a:t>
            </a:r>
          </a:p>
          <a:p>
            <a:pPr lvl="1"/>
            <a:endParaRPr lang="en-US" dirty="0"/>
          </a:p>
          <a:p>
            <a:pPr marL="742950" lvl="1" indent="-285750">
              <a:buFont typeface="Arial" panose="020B0604020202020204" pitchFamily="34" charset="0"/>
              <a:buChar char="•"/>
            </a:pPr>
            <a:r>
              <a:rPr lang="en-US" dirty="0"/>
              <a:t>You may complete the exam sooner than that</a:t>
            </a:r>
            <a:r>
              <a:rPr lang="en-US" dirty="0" smtClean="0"/>
              <a:t>.</a:t>
            </a:r>
          </a:p>
          <a:p>
            <a:pPr lvl="1"/>
            <a:endParaRPr lang="en-US" dirty="0"/>
          </a:p>
          <a:p>
            <a:pPr marL="742950" lvl="1" indent="-285750">
              <a:buFont typeface="Arial" panose="020B0604020202020204" pitchFamily="34" charset="0"/>
              <a:buChar char="•"/>
            </a:pPr>
            <a:r>
              <a:rPr lang="en-US" dirty="0"/>
              <a:t>A countdown timer will start when you open your exam</a:t>
            </a:r>
            <a:r>
              <a:rPr lang="en-US" dirty="0" smtClean="0"/>
              <a:t>.</a:t>
            </a:r>
          </a:p>
          <a:p>
            <a:pPr lvl="1"/>
            <a:endParaRPr lang="en-US" dirty="0"/>
          </a:p>
          <a:p>
            <a:pPr marL="742950" lvl="1" indent="-285750">
              <a:buFont typeface="Arial" panose="020B0604020202020204" pitchFamily="34" charset="0"/>
              <a:buChar char="•"/>
            </a:pPr>
            <a:r>
              <a:rPr lang="en-US" dirty="0"/>
              <a:t>Each exam timer runs individually; each person has 90 minutes</a:t>
            </a:r>
            <a:r>
              <a:rPr lang="en-US" dirty="0" smtClean="0"/>
              <a:t>.</a:t>
            </a:r>
          </a:p>
          <a:p>
            <a:pPr lvl="1"/>
            <a:endParaRPr lang="en-US" dirty="0"/>
          </a:p>
          <a:p>
            <a:pPr marL="742950" lvl="1" indent="-285750">
              <a:buFont typeface="Arial" panose="020B0604020202020204" pitchFamily="34" charset="0"/>
              <a:buChar char="•"/>
            </a:pPr>
            <a:r>
              <a:rPr lang="en-US" dirty="0"/>
              <a:t>If you do not complete the exam in 90 minutes, your exam will be closed and scored automatically.</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7					</a:t>
            </a:r>
            <a:endParaRPr lang="en-US" sz="1050" dirty="0"/>
          </a:p>
        </p:txBody>
      </p:sp>
    </p:spTree>
    <p:extLst>
      <p:ext uri="{BB962C8B-B14F-4D97-AF65-F5344CB8AC3E}">
        <p14:creationId xmlns:p14="http://schemas.microsoft.com/office/powerpoint/2010/main" val="837323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2215991"/>
          </a:xfrm>
          <a:prstGeom prst="rect">
            <a:avLst/>
          </a:prstGeom>
          <a:noFill/>
        </p:spPr>
        <p:txBody>
          <a:bodyPr wrap="square" rtlCol="0">
            <a:spAutoFit/>
          </a:bodyPr>
          <a:lstStyle/>
          <a:p>
            <a:r>
              <a:rPr lang="en-US" sz="4800" b="1" dirty="0" smtClean="0">
                <a:latin typeface="+mj-lt"/>
              </a:rPr>
              <a:t>Secure browser</a:t>
            </a:r>
          </a:p>
          <a:p>
            <a:endParaRPr lang="en-US" dirty="0">
              <a:latin typeface="+mj-lt"/>
            </a:endParaRPr>
          </a:p>
          <a:p>
            <a:pPr marL="742950" lvl="1" indent="-285750">
              <a:buFont typeface="Arial" panose="020B0604020202020204" pitchFamily="34" charset="0"/>
              <a:buChar char="•"/>
            </a:pPr>
            <a:r>
              <a:rPr lang="en-US" dirty="0"/>
              <a:t>This exam is delivered in a secure browser. </a:t>
            </a:r>
            <a:endParaRPr lang="en-US" dirty="0" smtClean="0"/>
          </a:p>
          <a:p>
            <a:pPr lvl="1"/>
            <a:endParaRPr lang="en-US" dirty="0"/>
          </a:p>
          <a:p>
            <a:pPr marL="742950" lvl="1" indent="-285750">
              <a:buFont typeface="Arial" panose="020B0604020202020204" pitchFamily="34" charset="0"/>
              <a:buChar char="•"/>
            </a:pPr>
            <a:r>
              <a:rPr lang="en-US" dirty="0"/>
              <a:t>Do not attempt to close the secure browser once the exam begins as your exam will be locked.</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8					</a:t>
            </a:r>
            <a:endParaRPr lang="en-US" sz="1050" dirty="0"/>
          </a:p>
        </p:txBody>
      </p:sp>
    </p:spTree>
    <p:extLst>
      <p:ext uri="{BB962C8B-B14F-4D97-AF65-F5344CB8AC3E}">
        <p14:creationId xmlns:p14="http://schemas.microsoft.com/office/powerpoint/2010/main" val="735958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162800" cy="3877985"/>
          </a:xfrm>
          <a:prstGeom prst="rect">
            <a:avLst/>
          </a:prstGeom>
          <a:noFill/>
        </p:spPr>
        <p:txBody>
          <a:bodyPr wrap="square" rtlCol="0">
            <a:spAutoFit/>
          </a:bodyPr>
          <a:lstStyle/>
          <a:p>
            <a:r>
              <a:rPr lang="en-US" sz="4800" b="1" dirty="0" smtClean="0">
                <a:latin typeface="+mj-lt"/>
              </a:rPr>
              <a:t>Format</a:t>
            </a:r>
          </a:p>
          <a:p>
            <a:endParaRPr lang="en-US" dirty="0">
              <a:latin typeface="+mj-lt"/>
            </a:endParaRPr>
          </a:p>
          <a:p>
            <a:pPr marL="742950" lvl="1" indent="-285750">
              <a:buFont typeface="Arial" panose="020B0604020202020204" pitchFamily="34" charset="0"/>
              <a:buChar char="•"/>
            </a:pPr>
            <a:r>
              <a:rPr lang="en-US" dirty="0"/>
              <a:t>The Illinois Nurse Assistant/ Aide Competency Exam contains eighty-five (85) multiple-choice questions</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Each question has four possible answers</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Only one answer is </a:t>
            </a:r>
            <a:r>
              <a:rPr lang="en-US" dirty="0" smtClean="0"/>
              <a:t>correct.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Read each </a:t>
            </a:r>
            <a:r>
              <a:rPr lang="en-US" dirty="0" smtClean="0"/>
              <a:t>question and answer </a:t>
            </a:r>
            <a:r>
              <a:rPr lang="en-US" dirty="0"/>
              <a:t>choice carefully</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Click your answer choice to select it.</a:t>
            </a:r>
          </a:p>
        </p:txBody>
      </p:sp>
      <p:sp>
        <p:nvSpPr>
          <p:cNvPr id="8" name="TextBox 7"/>
          <p:cNvSpPr txBox="1"/>
          <p:nvPr/>
        </p:nvSpPr>
        <p:spPr>
          <a:xfrm>
            <a:off x="457200" y="6604084"/>
            <a:ext cx="7772400" cy="253916"/>
          </a:xfrm>
          <a:prstGeom prst="rect">
            <a:avLst/>
          </a:prstGeom>
          <a:noFill/>
        </p:spPr>
        <p:txBody>
          <a:bodyPr wrap="square" rtlCol="0">
            <a:spAutoFit/>
          </a:bodyPr>
          <a:lstStyle/>
          <a:p>
            <a:r>
              <a:rPr lang="en-US" sz="1050" dirty="0" smtClean="0"/>
              <a:t>Slide 9					</a:t>
            </a:r>
            <a:endParaRPr lang="en-US" sz="1050" dirty="0"/>
          </a:p>
        </p:txBody>
      </p:sp>
    </p:spTree>
    <p:extLst>
      <p:ext uri="{BB962C8B-B14F-4D97-AF65-F5344CB8AC3E}">
        <p14:creationId xmlns:p14="http://schemas.microsoft.com/office/powerpoint/2010/main" val="125784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4FFEE1CD7337419C8E950AA3F663D7" ma:contentTypeVersion="0" ma:contentTypeDescription="Create a new document." ma:contentTypeScope="" ma:versionID="8b44c7faf9dca837c09501739c6adc8a">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E7D5A7-950C-43EE-909F-8D9ED0878A3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C979C7BE-52E2-4654-8F3D-DCE3743AC207}">
  <ds:schemaRefs>
    <ds:schemaRef ds:uri="http://schemas.microsoft.com/sharepoint/v3/contenttype/forms"/>
  </ds:schemaRefs>
</ds:datastoreItem>
</file>

<file path=customXml/itemProps3.xml><?xml version="1.0" encoding="utf-8"?>
<ds:datastoreItem xmlns:ds="http://schemas.openxmlformats.org/officeDocument/2006/customXml" ds:itemID="{9B4EE4AD-ECD6-4570-8EAA-2C724B7762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1365</TotalTime>
  <Words>934</Words>
  <Application>Microsoft Office PowerPoint</Application>
  <PresentationFormat>On-screen Show (4:3)</PresentationFormat>
  <Paragraphs>158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Illinois Nurse Assistant/ Aide Competency Evaluation Exam at the  Joliet Junior College  Academic Skills Center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Joliet Junior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TEAS V Testing at the  Joliet Junior College  Academic Skills Center</dc:title>
  <dc:creator>Braun, Stephanie</dc:creator>
  <cp:lastModifiedBy>Mellske, Theo</cp:lastModifiedBy>
  <cp:revision>43</cp:revision>
  <dcterms:created xsi:type="dcterms:W3CDTF">2013-03-04T20:31:41Z</dcterms:created>
  <dcterms:modified xsi:type="dcterms:W3CDTF">2017-12-15T15:59:08Z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0x010100E84FFEE1CD7337419C8E950AA3F663D7</vt:lpwstr>
  </property>
</Properties>
</file>